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3" r:id="rId20"/>
    <p:sldId id="274" r:id="rId21"/>
  </p:sldIdLst>
  <p:sldSz cx="12192000" cy="6858000"/>
  <p:notesSz cx="6858000" cy="9144000"/>
  <p:embeddedFontLst>
    <p:embeddedFont>
      <p:font typeface="Nunito ExtraLight" panose="020B0604020202020204" charset="-52"/>
      <p:regular r:id="rId23"/>
      <p:bold r:id="rId24"/>
      <p:italic r:id="rId25"/>
      <p:boldItalic r:id="rId2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pos="3840">
          <p15:clr>
            <a:srgbClr val="A4A3A4"/>
          </p15:clr>
        </p15:guide>
        <p15:guide id="2" pos="5654">
          <p15:clr>
            <a:srgbClr val="A4A3A4"/>
          </p15:clr>
        </p15:guide>
        <p15:guide id="3" pos="2026">
          <p15:clr>
            <a:srgbClr val="A4A3A4"/>
          </p15:clr>
        </p15:guide>
        <p15:guide id="4" orient="horz" pos="867">
          <p15:clr>
            <a:srgbClr val="A4A3A4"/>
          </p15:clr>
        </p15:guide>
        <p15:guide id="5" orient="horz" pos="1706">
          <p15:clr>
            <a:srgbClr val="A4A3A4"/>
          </p15:clr>
        </p15:guide>
        <p15:guide id="6" orient="horz" pos="2500">
          <p15:clr>
            <a:srgbClr val="A4A3A4"/>
          </p15:clr>
        </p15:guide>
        <p15:guide id="7" orient="horz" pos="3317">
          <p15:clr>
            <a:srgbClr val="A4A3A4"/>
          </p15:clr>
        </p15:guide>
        <p15:guide id="8" orient="horz" pos="4042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9" roundtripDataSignature="AMtx7mjumfzH9RR1GV8CeWACI4OjzmegF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14" d="100"/>
          <a:sy n="114" d="100"/>
        </p:scale>
        <p:origin x="-354" y="186"/>
      </p:cViewPr>
      <p:guideLst>
        <p:guide orient="horz" pos="867"/>
        <p:guide orient="horz" pos="1706"/>
        <p:guide orient="horz" pos="2500"/>
        <p:guide orient="horz" pos="3317"/>
        <p:guide orient="horz" pos="4042"/>
        <p:guide pos="3840"/>
        <p:guide pos="5654"/>
        <p:guide pos="202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326622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125b89a7920_0_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g125b89a7920_0_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g125b89a7920_0_6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8" name="Google Shape;198;g125b89a7920_0_6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g1265c45ec39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g1265c45ec39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25b89a792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g125b89a792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125b89a7920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9" name="Google Shape;229;g125b89a7920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265c45ec3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1265c45ec3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Google Shape;236;g1265c45ec3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g1265c45ec3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125b89a7920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g125b89a7920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125b89a7920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g125b89a7920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1224c3af07a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5" name="Google Shape;95;g1224c3af07a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224c3af07a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g1224c3af07a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25b89a7920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g125b89a7920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Google Shape;11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224c3af07a_0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g1224c3af07a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4_Title and Content">
  <p:cSld name="54_Title and Conten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5"/>
          <p:cNvSpPr>
            <a:spLocks noGrp="1"/>
          </p:cNvSpPr>
          <p:nvPr>
            <p:ph type="pic" idx="2"/>
          </p:nvPr>
        </p:nvSpPr>
        <p:spPr>
          <a:xfrm>
            <a:off x="2737021" y="296563"/>
            <a:ext cx="2910015" cy="4985950"/>
          </a:xfrm>
          <a:prstGeom prst="rect">
            <a:avLst/>
          </a:prstGeom>
          <a:solidFill>
            <a:srgbClr val="A5A5A5"/>
          </a:solidFill>
          <a:ln>
            <a:noFill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26"/>
          <p:cNvSpPr>
            <a:spLocks noGrp="1"/>
          </p:cNvSpPr>
          <p:nvPr>
            <p:ph type="pic" idx="2"/>
          </p:nvPr>
        </p:nvSpPr>
        <p:spPr>
          <a:xfrm>
            <a:off x="6403488" y="1027355"/>
            <a:ext cx="2751580" cy="2737821"/>
          </a:xfrm>
          <a:prstGeom prst="rect">
            <a:avLst/>
          </a:prstGeom>
          <a:solidFill>
            <a:srgbClr val="A5A5A5"/>
          </a:solidFill>
          <a:ln>
            <a:noFill/>
          </a:ln>
        </p:spPr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_Custom Layout">
  <p:cSld name="5_Custom Layout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27"/>
          <p:cNvSpPr>
            <a:spLocks noGrp="1"/>
          </p:cNvSpPr>
          <p:nvPr>
            <p:ph type="pic" idx="2"/>
          </p:nvPr>
        </p:nvSpPr>
        <p:spPr>
          <a:xfrm>
            <a:off x="1100787" y="191452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1"/>
            </a:outerShdw>
          </a:effectLst>
        </p:spPr>
      </p:sp>
      <p:sp>
        <p:nvSpPr>
          <p:cNvPr id="47" name="Google Shape;47;p27"/>
          <p:cNvSpPr>
            <a:spLocks noGrp="1"/>
          </p:cNvSpPr>
          <p:nvPr>
            <p:ph type="pic" idx="3"/>
          </p:nvPr>
        </p:nvSpPr>
        <p:spPr>
          <a:xfrm>
            <a:off x="4429341" y="191452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4"/>
            </a:outerShdw>
          </a:effectLst>
        </p:spPr>
      </p:sp>
      <p:sp>
        <p:nvSpPr>
          <p:cNvPr id="48" name="Google Shape;48;p27"/>
          <p:cNvSpPr>
            <a:spLocks noGrp="1"/>
          </p:cNvSpPr>
          <p:nvPr>
            <p:ph type="pic" idx="4"/>
          </p:nvPr>
        </p:nvSpPr>
        <p:spPr>
          <a:xfrm>
            <a:off x="7757895" y="191452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dk2"/>
            </a:outerShdw>
          </a:effectLst>
        </p:spPr>
      </p:sp>
      <p:sp>
        <p:nvSpPr>
          <p:cNvPr id="49" name="Google Shape;49;p27"/>
          <p:cNvSpPr>
            <a:spLocks noGrp="1"/>
          </p:cNvSpPr>
          <p:nvPr>
            <p:ph type="pic" idx="5"/>
          </p:nvPr>
        </p:nvSpPr>
        <p:spPr>
          <a:xfrm>
            <a:off x="1100787" y="3262312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1"/>
            </a:outerShdw>
          </a:effectLst>
        </p:spPr>
      </p:sp>
      <p:sp>
        <p:nvSpPr>
          <p:cNvPr id="50" name="Google Shape;50;p27"/>
          <p:cNvSpPr>
            <a:spLocks noGrp="1"/>
          </p:cNvSpPr>
          <p:nvPr>
            <p:ph type="pic" idx="6"/>
          </p:nvPr>
        </p:nvSpPr>
        <p:spPr>
          <a:xfrm>
            <a:off x="4429341" y="3262312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4"/>
            </a:outerShdw>
          </a:effectLst>
        </p:spPr>
      </p:sp>
      <p:sp>
        <p:nvSpPr>
          <p:cNvPr id="51" name="Google Shape;51;p27"/>
          <p:cNvSpPr>
            <a:spLocks noGrp="1"/>
          </p:cNvSpPr>
          <p:nvPr>
            <p:ph type="pic" idx="7"/>
          </p:nvPr>
        </p:nvSpPr>
        <p:spPr>
          <a:xfrm>
            <a:off x="7757895" y="3262312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dk2"/>
            </a:outerShdw>
          </a:effectLst>
        </p:spPr>
      </p:sp>
      <p:sp>
        <p:nvSpPr>
          <p:cNvPr id="52" name="Google Shape;52;p27"/>
          <p:cNvSpPr>
            <a:spLocks noGrp="1"/>
          </p:cNvSpPr>
          <p:nvPr>
            <p:ph type="pic" idx="8"/>
          </p:nvPr>
        </p:nvSpPr>
        <p:spPr>
          <a:xfrm>
            <a:off x="1100787" y="461010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1"/>
            </a:outerShdw>
          </a:effectLst>
        </p:spPr>
      </p:sp>
      <p:sp>
        <p:nvSpPr>
          <p:cNvPr id="53" name="Google Shape;53;p27"/>
          <p:cNvSpPr>
            <a:spLocks noGrp="1"/>
          </p:cNvSpPr>
          <p:nvPr>
            <p:ph type="pic" idx="9"/>
          </p:nvPr>
        </p:nvSpPr>
        <p:spPr>
          <a:xfrm>
            <a:off x="4429341" y="461010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4"/>
            </a:outerShdw>
          </a:effectLst>
        </p:spPr>
      </p:sp>
      <p:sp>
        <p:nvSpPr>
          <p:cNvPr id="54" name="Google Shape;54;p27"/>
          <p:cNvSpPr>
            <a:spLocks noGrp="1"/>
          </p:cNvSpPr>
          <p:nvPr>
            <p:ph type="pic" idx="13"/>
          </p:nvPr>
        </p:nvSpPr>
        <p:spPr>
          <a:xfrm>
            <a:off x="7757895" y="461010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dk2"/>
            </a:outerShdw>
          </a:effectLst>
        </p:spPr>
      </p:sp>
      <p:sp>
        <p:nvSpPr>
          <p:cNvPr id="55" name="Google Shape;55;p27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840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56" name="Google Shape;56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7382" y="536155"/>
            <a:ext cx="723301" cy="7233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27"/>
          <p:cNvCxnSpPr/>
          <p:nvPr/>
        </p:nvCxnSpPr>
        <p:spPr>
          <a:xfrm>
            <a:off x="2061221" y="1259456"/>
            <a:ext cx="8942251" cy="0"/>
          </a:xfrm>
          <a:prstGeom prst="straightConnector1">
            <a:avLst/>
          </a:prstGeom>
          <a:noFill/>
          <a:ln w="38100" cap="flat" cmpd="sng">
            <a:solidFill>
              <a:srgbClr val="EEF7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6_Custom Layout">
  <p:cSld name="6_Custom Layou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8"/>
          <p:cNvSpPr>
            <a:spLocks noGrp="1"/>
          </p:cNvSpPr>
          <p:nvPr>
            <p:ph type="pic" idx="2"/>
          </p:nvPr>
        </p:nvSpPr>
        <p:spPr>
          <a:xfrm>
            <a:off x="513092" y="188214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1"/>
            </a:outerShdw>
          </a:effectLst>
        </p:spPr>
      </p:sp>
      <p:sp>
        <p:nvSpPr>
          <p:cNvPr id="60" name="Google Shape;60;p28"/>
          <p:cNvSpPr>
            <a:spLocks noGrp="1"/>
          </p:cNvSpPr>
          <p:nvPr>
            <p:ph type="pic" idx="3"/>
          </p:nvPr>
        </p:nvSpPr>
        <p:spPr>
          <a:xfrm>
            <a:off x="3341648" y="188214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4"/>
            </a:outerShdw>
          </a:effectLst>
        </p:spPr>
      </p:sp>
      <p:sp>
        <p:nvSpPr>
          <p:cNvPr id="61" name="Google Shape;61;p28"/>
          <p:cNvSpPr>
            <a:spLocks noGrp="1"/>
          </p:cNvSpPr>
          <p:nvPr>
            <p:ph type="pic" idx="4"/>
          </p:nvPr>
        </p:nvSpPr>
        <p:spPr>
          <a:xfrm>
            <a:off x="6170205" y="188214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lt2"/>
            </a:outerShdw>
          </a:effectLst>
        </p:spPr>
      </p:sp>
      <p:sp>
        <p:nvSpPr>
          <p:cNvPr id="62" name="Google Shape;62;p28"/>
          <p:cNvSpPr>
            <a:spLocks noGrp="1"/>
          </p:cNvSpPr>
          <p:nvPr>
            <p:ph type="pic" idx="5"/>
          </p:nvPr>
        </p:nvSpPr>
        <p:spPr>
          <a:xfrm>
            <a:off x="8998762" y="188214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rgbClr val="113051"/>
            </a:outerShdw>
          </a:effectLst>
        </p:spPr>
      </p:sp>
      <p:sp>
        <p:nvSpPr>
          <p:cNvPr id="63" name="Google Shape;63;p28"/>
          <p:cNvSpPr>
            <a:spLocks noGrp="1"/>
          </p:cNvSpPr>
          <p:nvPr>
            <p:ph type="pic" idx="6"/>
          </p:nvPr>
        </p:nvSpPr>
        <p:spPr>
          <a:xfrm>
            <a:off x="513092" y="345376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1"/>
            </a:outerShdw>
          </a:effectLst>
        </p:spPr>
      </p:sp>
      <p:sp>
        <p:nvSpPr>
          <p:cNvPr id="64" name="Google Shape;64;p28"/>
          <p:cNvSpPr>
            <a:spLocks noGrp="1"/>
          </p:cNvSpPr>
          <p:nvPr>
            <p:ph type="pic" idx="7"/>
          </p:nvPr>
        </p:nvSpPr>
        <p:spPr>
          <a:xfrm>
            <a:off x="3341648" y="345376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4"/>
            </a:outerShdw>
          </a:effectLst>
        </p:spPr>
      </p:sp>
      <p:sp>
        <p:nvSpPr>
          <p:cNvPr id="65" name="Google Shape;65;p28"/>
          <p:cNvSpPr>
            <a:spLocks noGrp="1"/>
          </p:cNvSpPr>
          <p:nvPr>
            <p:ph type="pic" idx="8"/>
          </p:nvPr>
        </p:nvSpPr>
        <p:spPr>
          <a:xfrm>
            <a:off x="6170205" y="345376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lt2"/>
            </a:outerShdw>
          </a:effectLst>
        </p:spPr>
      </p:sp>
      <p:sp>
        <p:nvSpPr>
          <p:cNvPr id="66" name="Google Shape;66;p28"/>
          <p:cNvSpPr>
            <a:spLocks noGrp="1"/>
          </p:cNvSpPr>
          <p:nvPr>
            <p:ph type="pic" idx="9"/>
          </p:nvPr>
        </p:nvSpPr>
        <p:spPr>
          <a:xfrm>
            <a:off x="8998762" y="3453765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rgbClr val="113051"/>
            </a:outerShdw>
          </a:effectLst>
        </p:spPr>
      </p:sp>
      <p:sp>
        <p:nvSpPr>
          <p:cNvPr id="67" name="Google Shape;67;p28"/>
          <p:cNvSpPr>
            <a:spLocks noGrp="1"/>
          </p:cNvSpPr>
          <p:nvPr>
            <p:ph type="pic" idx="13"/>
          </p:nvPr>
        </p:nvSpPr>
        <p:spPr>
          <a:xfrm>
            <a:off x="513092" y="502539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1"/>
            </a:outerShdw>
          </a:effectLst>
        </p:spPr>
      </p:sp>
      <p:sp>
        <p:nvSpPr>
          <p:cNvPr id="68" name="Google Shape;68;p28"/>
          <p:cNvSpPr>
            <a:spLocks noGrp="1"/>
          </p:cNvSpPr>
          <p:nvPr>
            <p:ph type="pic" idx="14"/>
          </p:nvPr>
        </p:nvSpPr>
        <p:spPr>
          <a:xfrm>
            <a:off x="3341648" y="502539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accent4"/>
            </a:outerShdw>
          </a:effectLst>
        </p:spPr>
      </p:sp>
      <p:sp>
        <p:nvSpPr>
          <p:cNvPr id="69" name="Google Shape;69;p28"/>
          <p:cNvSpPr>
            <a:spLocks noGrp="1"/>
          </p:cNvSpPr>
          <p:nvPr>
            <p:ph type="pic" idx="15"/>
          </p:nvPr>
        </p:nvSpPr>
        <p:spPr>
          <a:xfrm>
            <a:off x="6170205" y="502539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chemeClr val="lt2"/>
            </a:outerShdw>
          </a:effectLst>
        </p:spPr>
      </p:sp>
      <p:sp>
        <p:nvSpPr>
          <p:cNvPr id="70" name="Google Shape;70;p28"/>
          <p:cNvSpPr>
            <a:spLocks noGrp="1"/>
          </p:cNvSpPr>
          <p:nvPr>
            <p:ph type="pic" idx="16"/>
          </p:nvPr>
        </p:nvSpPr>
        <p:spPr>
          <a:xfrm>
            <a:off x="8998762" y="5025390"/>
            <a:ext cx="952376" cy="952500"/>
          </a:xfrm>
          <a:prstGeom prst="rect">
            <a:avLst/>
          </a:prstGeom>
          <a:solidFill>
            <a:srgbClr val="C1C9D5"/>
          </a:solidFill>
          <a:ln>
            <a:noFill/>
          </a:ln>
          <a:effectLst>
            <a:outerShdw dist="88900" dir="10800000" sx="99000" sy="99000" algn="r" rotWithShape="0">
              <a:srgbClr val="113051"/>
            </a:outerShdw>
          </a:effectLst>
        </p:spPr>
      </p:sp>
      <p:sp>
        <p:nvSpPr>
          <p:cNvPr id="71" name="Google Shape;71;p28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840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72" name="Google Shape;72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7382" y="536155"/>
            <a:ext cx="723301" cy="7233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3" name="Google Shape;73;p28"/>
          <p:cNvCxnSpPr/>
          <p:nvPr/>
        </p:nvCxnSpPr>
        <p:spPr>
          <a:xfrm>
            <a:off x="2061221" y="1259456"/>
            <a:ext cx="8942251" cy="0"/>
          </a:xfrm>
          <a:prstGeom prst="straightConnector1">
            <a:avLst/>
          </a:prstGeom>
          <a:noFill/>
          <a:ln w="38100" cap="flat" cmpd="sng">
            <a:solidFill>
              <a:srgbClr val="EEF7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 type="titleOnly">
  <p:cSld name="TITLE_ONL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7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840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1" name="Google Shape;11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7382" y="536155"/>
            <a:ext cx="723301" cy="7233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2" name="Google Shape;12;p17"/>
          <p:cNvCxnSpPr/>
          <p:nvPr/>
        </p:nvCxnSpPr>
        <p:spPr>
          <a:xfrm>
            <a:off x="2061221" y="1259456"/>
            <a:ext cx="8942251" cy="0"/>
          </a:xfrm>
          <a:prstGeom prst="straightConnector1">
            <a:avLst/>
          </a:prstGeom>
          <a:noFill/>
          <a:ln w="38100" cap="flat" cmpd="sng">
            <a:solidFill>
              <a:srgbClr val="EEF7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9"/>
          <p:cNvSpPr txBox="1">
            <a:spLocks noGrp="1"/>
          </p:cNvSpPr>
          <p:nvPr>
            <p:ph type="body" idx="1"/>
          </p:nvPr>
        </p:nvSpPr>
        <p:spPr>
          <a:xfrm>
            <a:off x="331316" y="1584085"/>
            <a:ext cx="11521378" cy="4737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title"/>
          </p:nvPr>
        </p:nvSpPr>
        <p:spPr>
          <a:xfrm>
            <a:off x="1233577" y="536155"/>
            <a:ext cx="10120222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" name="Google Shape;19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331316" y="536155"/>
            <a:ext cx="723301" cy="7233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>
  <p:cSld name="Два объекта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2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2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6" name="Google Shape;26;p21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840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7" name="Google Shape;27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7382" y="536155"/>
            <a:ext cx="723301" cy="7233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8" name="Google Shape;28;p21"/>
          <p:cNvCxnSpPr/>
          <p:nvPr/>
        </p:nvCxnSpPr>
        <p:spPr>
          <a:xfrm>
            <a:off x="2061221" y="1259456"/>
            <a:ext cx="8942251" cy="0"/>
          </a:xfrm>
          <a:prstGeom prst="straightConnector1">
            <a:avLst/>
          </a:prstGeom>
          <a:noFill/>
          <a:ln w="38100" cap="flat" cmpd="sng">
            <a:solidFill>
              <a:srgbClr val="EEF7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2"/>
          <p:cNvSpPr txBox="1">
            <a:spLocks noGrp="1"/>
          </p:cNvSpPr>
          <p:nvPr>
            <p:ph type="body" idx="1"/>
          </p:nvPr>
        </p:nvSpPr>
        <p:spPr>
          <a:xfrm>
            <a:off x="857041" y="1594900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body" idx="2"/>
          </p:nvPr>
        </p:nvSpPr>
        <p:spPr>
          <a:xfrm>
            <a:off x="857041" y="2418812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22"/>
          <p:cNvSpPr txBox="1">
            <a:spLocks noGrp="1"/>
          </p:cNvSpPr>
          <p:nvPr>
            <p:ph type="body" idx="3"/>
          </p:nvPr>
        </p:nvSpPr>
        <p:spPr>
          <a:xfrm>
            <a:off x="6189453" y="1594900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2"/>
          <p:cNvSpPr txBox="1">
            <a:spLocks noGrp="1"/>
          </p:cNvSpPr>
          <p:nvPr>
            <p:ph type="body" idx="4"/>
          </p:nvPr>
        </p:nvSpPr>
        <p:spPr>
          <a:xfrm>
            <a:off x="6189453" y="2418812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4" name="Google Shape;34;p22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840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35" name="Google Shape;35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1137382" y="536155"/>
            <a:ext cx="723301" cy="72330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6" name="Google Shape;36;p22"/>
          <p:cNvCxnSpPr/>
          <p:nvPr/>
        </p:nvCxnSpPr>
        <p:spPr>
          <a:xfrm>
            <a:off x="2061221" y="1259456"/>
            <a:ext cx="8942251" cy="0"/>
          </a:xfrm>
          <a:prstGeom prst="straightConnector1">
            <a:avLst/>
          </a:prstGeom>
          <a:noFill/>
          <a:ln w="38100" cap="flat" cmpd="sng">
            <a:solidFill>
              <a:srgbClr val="EEF7FF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58_Title and Content">
  <p:cSld name="58_Title and Conten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3"/>
          <p:cNvSpPr>
            <a:spLocks noGrp="1"/>
          </p:cNvSpPr>
          <p:nvPr>
            <p:ph type="pic" idx="2"/>
          </p:nvPr>
        </p:nvSpPr>
        <p:spPr>
          <a:xfrm>
            <a:off x="1112293" y="1079286"/>
            <a:ext cx="3876566" cy="2878565"/>
          </a:xfrm>
          <a:prstGeom prst="rect">
            <a:avLst/>
          </a:prstGeom>
          <a:solidFill>
            <a:srgbClr val="A5A5A5"/>
          </a:solidFill>
          <a:ln>
            <a:noFill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Title and Content">
  <p:cSld name="9_Title and Conten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24"/>
          <p:cNvSpPr>
            <a:spLocks noGrp="1"/>
          </p:cNvSpPr>
          <p:nvPr>
            <p:ph type="pic" idx="2"/>
          </p:nvPr>
        </p:nvSpPr>
        <p:spPr>
          <a:xfrm>
            <a:off x="7496174" y="869950"/>
            <a:ext cx="2282825" cy="4905375"/>
          </a:xfrm>
          <a:prstGeom prst="rect">
            <a:avLst/>
          </a:prstGeom>
          <a:solidFill>
            <a:srgbClr val="A5A5A5"/>
          </a:solidFill>
          <a:ln>
            <a:noFill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5"/>
          <p:cNvSpPr txBox="1">
            <a:spLocks noGrp="1"/>
          </p:cNvSpPr>
          <p:nvPr>
            <p:ph type="title"/>
          </p:nvPr>
        </p:nvSpPr>
        <p:spPr>
          <a:xfrm>
            <a:off x="1233577" y="536155"/>
            <a:ext cx="10120222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  <a:defRPr sz="4400" b="0" i="0" u="none" strike="noStrike" cap="none">
                <a:solidFill>
                  <a:srgbClr val="1A4DA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5"/>
          <p:cNvSpPr txBox="1">
            <a:spLocks noGrp="1"/>
          </p:cNvSpPr>
          <p:nvPr>
            <p:ph type="body" idx="1"/>
          </p:nvPr>
        </p:nvSpPr>
        <p:spPr>
          <a:xfrm>
            <a:off x="331316" y="1584085"/>
            <a:ext cx="11521378" cy="47377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8" name="Google Shape;78;p1"/>
          <p:cNvPicPr preferRelativeResize="0"/>
          <p:nvPr/>
        </p:nvPicPr>
        <p:blipFill rotWithShape="1">
          <a:blip r:embed="rId3">
            <a:alphaModFix amt="7000"/>
          </a:blip>
          <a:srcRect t="6110" b="6389"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22875" y="796925"/>
            <a:ext cx="1673225" cy="1673225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"/>
          <p:cNvSpPr/>
          <p:nvPr/>
        </p:nvSpPr>
        <p:spPr>
          <a:xfrm>
            <a:off x="1193800" y="2971800"/>
            <a:ext cx="10083800" cy="10772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0" i="0" u="none" strike="noStrike" cap="none">
                <a:solidFill>
                  <a:srgbClr val="1A4DA0"/>
                </a:solidFill>
                <a:latin typeface="Arial"/>
                <a:ea typeface="Arial"/>
                <a:cs typeface="Arial"/>
                <a:sym typeface="Arial"/>
              </a:rPr>
              <a:t>Схема реализации территориального плана мероприятий (НСЗ) по новым правилам</a:t>
            </a:r>
            <a:endParaRPr sz="3200" b="0" i="0" u="none" strike="noStrike" cap="none">
              <a:solidFill>
                <a:srgbClr val="1A4DA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7" name="Google Shape;157;p12"/>
          <p:cNvCxnSpPr/>
          <p:nvPr/>
        </p:nvCxnSpPr>
        <p:spPr>
          <a:xfrm rot="10800000">
            <a:off x="6868422" y="3521076"/>
            <a:ext cx="0" cy="919163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8" name="Google Shape;158;p12"/>
          <p:cNvCxnSpPr/>
          <p:nvPr/>
        </p:nvCxnSpPr>
        <p:spPr>
          <a:xfrm rot="10800000">
            <a:off x="9111889" y="3444875"/>
            <a:ext cx="0" cy="989354"/>
          </a:xfrm>
          <a:prstGeom prst="straightConnector1">
            <a:avLst/>
          </a:prstGeom>
          <a:noFill/>
          <a:ln w="9525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59" name="Google Shape;159;p12"/>
          <p:cNvCxnSpPr/>
          <p:nvPr/>
        </p:nvCxnSpPr>
        <p:spPr>
          <a:xfrm rot="10800000">
            <a:off x="2414811" y="3521076"/>
            <a:ext cx="0" cy="91916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60" name="Google Shape;160;p12"/>
          <p:cNvCxnSpPr/>
          <p:nvPr/>
        </p:nvCxnSpPr>
        <p:spPr>
          <a:xfrm rot="10800000">
            <a:off x="4658281" y="3444875"/>
            <a:ext cx="0" cy="995364"/>
          </a:xfrm>
          <a:prstGeom prst="straightConnector1">
            <a:avLst/>
          </a:prstGeom>
          <a:solidFill>
            <a:srgbClr val="089CA2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61" name="Google Shape;161;p12"/>
          <p:cNvGrpSpPr/>
          <p:nvPr/>
        </p:nvGrpSpPr>
        <p:grpSpPr>
          <a:xfrm>
            <a:off x="7908420" y="1816348"/>
            <a:ext cx="2884448" cy="2200174"/>
            <a:chOff x="7934059" y="2447925"/>
            <a:chExt cx="2884825" cy="2200460"/>
          </a:xfrm>
        </p:grpSpPr>
        <p:sp>
          <p:nvSpPr>
            <p:cNvPr id="162" name="Google Shape;162;p12"/>
            <p:cNvSpPr/>
            <p:nvPr/>
          </p:nvSpPr>
          <p:spPr>
            <a:xfrm>
              <a:off x="7934059" y="2447925"/>
              <a:ext cx="2200460" cy="2200460"/>
            </a:xfrm>
            <a:prstGeom prst="rect">
              <a:avLst/>
            </a:prstGeom>
            <a:solidFill>
              <a:srgbClr val="7E953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3" name="Google Shape;163;p12"/>
            <p:cNvSpPr/>
            <p:nvPr/>
          </p:nvSpPr>
          <p:spPr>
            <a:xfrm rot="5400000">
              <a:off x="9376471" y="3205972"/>
              <a:ext cx="2200460" cy="684365"/>
            </a:xfrm>
            <a:prstGeom prst="triangle">
              <a:avLst>
                <a:gd name="adj" fmla="val 50000"/>
              </a:avLst>
            </a:prstGeom>
            <a:solidFill>
              <a:srgbClr val="7E9532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4" name="Google Shape;164;p12"/>
            <p:cNvSpPr/>
            <p:nvPr/>
          </p:nvSpPr>
          <p:spPr>
            <a:xfrm>
              <a:off x="8131873" y="3576245"/>
              <a:ext cx="1958960" cy="859322"/>
            </a:xfrm>
            <a:prstGeom prst="rect">
              <a:avLst/>
            </a:prstGeom>
            <a:solidFill>
              <a:srgbClr val="7E953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Отчет об использовании предоставленных средств </a:t>
              </a:r>
              <a:endParaRPr/>
            </a:p>
          </p:txBody>
        </p:sp>
        <p:sp>
          <p:nvSpPr>
            <p:cNvPr id="165" name="Google Shape;165;p12"/>
            <p:cNvSpPr/>
            <p:nvPr/>
          </p:nvSpPr>
          <p:spPr>
            <a:xfrm>
              <a:off x="8724074" y="2906458"/>
              <a:ext cx="1304795" cy="338919"/>
            </a:xfrm>
            <a:prstGeom prst="rect">
              <a:avLst/>
            </a:prstGeom>
            <a:solidFill>
              <a:srgbClr val="7E953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4 этап</a:t>
              </a:r>
              <a:endPara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66" name="Google Shape;166;p12"/>
          <p:cNvGrpSpPr/>
          <p:nvPr/>
        </p:nvGrpSpPr>
        <p:grpSpPr>
          <a:xfrm>
            <a:off x="5708650" y="1816100"/>
            <a:ext cx="2884488" cy="2200276"/>
            <a:chOff x="5733601" y="2447925"/>
            <a:chExt cx="2884825" cy="2200460"/>
          </a:xfrm>
        </p:grpSpPr>
        <p:sp>
          <p:nvSpPr>
            <p:cNvPr id="167" name="Google Shape;167;p12"/>
            <p:cNvSpPr/>
            <p:nvPr/>
          </p:nvSpPr>
          <p:spPr>
            <a:xfrm>
              <a:off x="5733601" y="2447925"/>
              <a:ext cx="2200531" cy="22004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8" name="Google Shape;168;p12"/>
            <p:cNvSpPr/>
            <p:nvPr/>
          </p:nvSpPr>
          <p:spPr>
            <a:xfrm rot="5400000">
              <a:off x="7176049" y="3206009"/>
              <a:ext cx="2200460" cy="684293"/>
            </a:xfrm>
            <a:prstGeom prst="triangle">
              <a:avLst>
                <a:gd name="adj" fmla="val 50000"/>
              </a:avLst>
            </a:prstGeom>
            <a:solidFill>
              <a:srgbClr val="AFDF9F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9" name="Google Shape;169;p12"/>
            <p:cNvSpPr/>
            <p:nvPr/>
          </p:nvSpPr>
          <p:spPr>
            <a:xfrm>
              <a:off x="6260712" y="3576245"/>
              <a:ext cx="1608162" cy="85928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Перечисление</a:t>
              </a:r>
              <a:endParaRPr/>
            </a:p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ТФОМС средств по заявке</a:t>
              </a:r>
              <a:endPara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0" name="Google Shape;170;p12"/>
            <p:cNvSpPr/>
            <p:nvPr/>
          </p:nvSpPr>
          <p:spPr>
            <a:xfrm>
              <a:off x="6564081" y="2906458"/>
              <a:ext cx="1304795" cy="33891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3 этап</a:t>
              </a:r>
              <a:endPara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1" name="Google Shape;171;p12"/>
          <p:cNvGrpSpPr/>
          <p:nvPr/>
        </p:nvGrpSpPr>
        <p:grpSpPr>
          <a:xfrm>
            <a:off x="3509963" y="1816100"/>
            <a:ext cx="2884487" cy="2200276"/>
            <a:chOff x="3535237" y="2447925"/>
            <a:chExt cx="2884824" cy="2200461"/>
          </a:xfrm>
        </p:grpSpPr>
        <p:sp>
          <p:nvSpPr>
            <p:cNvPr id="172" name="Google Shape;172;p12"/>
            <p:cNvSpPr/>
            <p:nvPr/>
          </p:nvSpPr>
          <p:spPr>
            <a:xfrm>
              <a:off x="3535237" y="2447925"/>
              <a:ext cx="2200532" cy="2200460"/>
            </a:xfrm>
            <a:prstGeom prst="rect">
              <a:avLst/>
            </a:prstGeom>
            <a:solidFill>
              <a:srgbClr val="089CA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3" name="Google Shape;173;p12"/>
            <p:cNvSpPr/>
            <p:nvPr/>
          </p:nvSpPr>
          <p:spPr>
            <a:xfrm rot="5400000">
              <a:off x="4977685" y="3206010"/>
              <a:ext cx="2200460" cy="684292"/>
            </a:xfrm>
            <a:prstGeom prst="triangle">
              <a:avLst>
                <a:gd name="adj" fmla="val 50000"/>
              </a:avLst>
            </a:prstGeom>
            <a:solidFill>
              <a:srgbClr val="089CA2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4" name="Google Shape;174;p12"/>
            <p:cNvSpPr/>
            <p:nvPr/>
          </p:nvSpPr>
          <p:spPr>
            <a:xfrm>
              <a:off x="3871369" y="3576245"/>
              <a:ext cx="1775175" cy="1051017"/>
            </a:xfrm>
            <a:prstGeom prst="rect">
              <a:avLst/>
            </a:prstGeom>
            <a:solidFill>
              <a:srgbClr val="089CA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ТФОМС осуществляет проверку заявки на соответствие требованиям</a:t>
              </a:r>
              <a:endParaRPr sz="1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75" name="Google Shape;175;p12"/>
            <p:cNvSpPr/>
            <p:nvPr/>
          </p:nvSpPr>
          <p:spPr>
            <a:xfrm>
              <a:off x="4341749" y="2906458"/>
              <a:ext cx="1304795" cy="338919"/>
            </a:xfrm>
            <a:prstGeom prst="rect">
              <a:avLst/>
            </a:prstGeom>
            <a:solidFill>
              <a:srgbClr val="089CA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 b="1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2 этап</a:t>
              </a:r>
              <a:endParaRPr sz="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76" name="Google Shape;176;p12"/>
          <p:cNvGrpSpPr/>
          <p:nvPr/>
        </p:nvGrpSpPr>
        <p:grpSpPr>
          <a:xfrm>
            <a:off x="1347788" y="1816100"/>
            <a:ext cx="2884487" cy="2200276"/>
            <a:chOff x="1373117" y="2447925"/>
            <a:chExt cx="2884824" cy="2200461"/>
          </a:xfrm>
        </p:grpSpPr>
        <p:sp>
          <p:nvSpPr>
            <p:cNvPr id="177" name="Google Shape;177;p12"/>
            <p:cNvSpPr/>
            <p:nvPr/>
          </p:nvSpPr>
          <p:spPr>
            <a:xfrm rot="5400000">
              <a:off x="2815565" y="3206010"/>
              <a:ext cx="2200460" cy="684292"/>
            </a:xfrm>
            <a:prstGeom prst="triangle">
              <a:avLst>
                <a:gd name="adj" fmla="val 50000"/>
              </a:avLst>
            </a:prstGeom>
            <a:solidFill>
              <a:srgbClr val="56A9F3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78" name="Google Shape;178;p12"/>
            <p:cNvGrpSpPr/>
            <p:nvPr/>
          </p:nvGrpSpPr>
          <p:grpSpPr>
            <a:xfrm>
              <a:off x="1373117" y="2447925"/>
              <a:ext cx="2200532" cy="2200460"/>
              <a:chOff x="1373117" y="2447925"/>
              <a:chExt cx="2200532" cy="2200460"/>
            </a:xfrm>
          </p:grpSpPr>
          <p:sp>
            <p:nvSpPr>
              <p:cNvPr id="179" name="Google Shape;179;p12"/>
              <p:cNvSpPr/>
              <p:nvPr/>
            </p:nvSpPr>
            <p:spPr>
              <a:xfrm>
                <a:off x="1373117" y="2447925"/>
                <a:ext cx="2200532" cy="22004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80" name="Google Shape;180;p12"/>
              <p:cNvGrpSpPr/>
              <p:nvPr/>
            </p:nvGrpSpPr>
            <p:grpSpPr>
              <a:xfrm>
                <a:off x="1452503" y="2906458"/>
                <a:ext cx="2037267" cy="1529070"/>
                <a:chOff x="1452503" y="2906458"/>
                <a:chExt cx="2037267" cy="1529070"/>
              </a:xfrm>
            </p:grpSpPr>
            <p:sp>
              <p:nvSpPr>
                <p:cNvPr id="181" name="Google Shape;181;p12"/>
                <p:cNvSpPr/>
                <p:nvPr/>
              </p:nvSpPr>
              <p:spPr>
                <a:xfrm>
                  <a:off x="1452503" y="3576246"/>
                  <a:ext cx="2037267" cy="859282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r" rtl="0">
                    <a:lnSpc>
                      <a:spcPct val="89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-RU" sz="1400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МО направляет заявку на перечисление средств в ТФОМС</a:t>
                  </a:r>
                  <a:endParaRPr/>
                </a:p>
              </p:txBody>
            </p:sp>
            <p:sp>
              <p:nvSpPr>
                <p:cNvPr id="182" name="Google Shape;182;p12"/>
                <p:cNvSpPr/>
                <p:nvPr/>
              </p:nvSpPr>
              <p:spPr>
                <a:xfrm>
                  <a:off x="2184974" y="2906458"/>
                  <a:ext cx="1304795" cy="338919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r" rtl="0">
                    <a:lnSpc>
                      <a:spcPct val="89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-RU" sz="1800" b="1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1 этап</a:t>
                  </a:r>
                  <a:endParaRPr sz="1800" b="1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83" name="Google Shape;183;p12"/>
          <p:cNvSpPr/>
          <p:nvPr/>
        </p:nvSpPr>
        <p:spPr>
          <a:xfrm>
            <a:off x="1427163" y="4434229"/>
            <a:ext cx="2009775" cy="1407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ru-RU" sz="1200" b="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в течение </a:t>
            </a:r>
            <a:r>
              <a:rPr lang="ru-RU" sz="1200" b="1">
                <a:solidFill>
                  <a:srgbClr val="191919"/>
                </a:solidFill>
              </a:rPr>
              <a:t>3</a:t>
            </a:r>
            <a:r>
              <a:rPr lang="ru-RU" sz="1200" b="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 р.д. </a:t>
            </a: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со дня заключения договора, контракта;</a:t>
            </a:r>
            <a:endParaRPr sz="120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191919"/>
                </a:solidFill>
              </a:rPr>
              <a:t>- </a:t>
            </a:r>
            <a:r>
              <a:rPr lang="ru-RU" sz="1200" b="1">
                <a:solidFill>
                  <a:srgbClr val="191919"/>
                </a:solidFill>
              </a:rPr>
              <a:t>не позднее 15 р.д. </a:t>
            </a:r>
            <a:r>
              <a:rPr lang="ru-RU" sz="1200">
                <a:solidFill>
                  <a:srgbClr val="191919"/>
                </a:solidFill>
              </a:rPr>
              <a:t>до момента оплаты по договору, контракту</a:t>
            </a:r>
            <a:endParaRPr sz="1200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- </a:t>
            </a:r>
            <a:r>
              <a:rPr lang="ru-RU" sz="1200" b="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не позднее 1 декабря;</a:t>
            </a:r>
            <a:endParaRPr sz="1200" b="1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2"/>
          <p:cNvSpPr/>
          <p:nvPr/>
        </p:nvSpPr>
        <p:spPr>
          <a:xfrm>
            <a:off x="3653393" y="4459515"/>
            <a:ext cx="2009775" cy="1407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Не более 5 раб. дней.</a:t>
            </a:r>
            <a:endParaRPr/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В случае несоответствия требованиям ТФОМС составляет протокол об отклонении заявки. </a:t>
            </a:r>
            <a:endParaRPr sz="120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5" name="Google Shape;185;p12"/>
          <p:cNvSpPr/>
          <p:nvPr/>
        </p:nvSpPr>
        <p:spPr>
          <a:xfrm>
            <a:off x="5862741" y="4448892"/>
            <a:ext cx="2011362" cy="1900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Не ранее 5 раб. дней</a:t>
            </a: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 со дня получения заявки </a:t>
            </a:r>
            <a:endParaRPr/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Не позднее</a:t>
            </a: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1200" b="1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5 раб. дней</a:t>
            </a: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 до дня наступления срока оплаты по договору, контракту</a:t>
            </a:r>
            <a:endParaRPr/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12"/>
          <p:cNvSpPr/>
          <p:nvPr/>
        </p:nvSpPr>
        <p:spPr>
          <a:xfrm>
            <a:off x="8106208" y="4452784"/>
            <a:ext cx="2011362" cy="14070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МО должна отчитаться перед ТФОМС об использовании средств в порядке и по формам утвержденным ФФОМС</a:t>
            </a:r>
            <a:endParaRPr sz="1200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7" name="Google Shape;187;p12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924" cy="72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А. Финансирование мероприятий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125b89a7920_0_29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Сроки. Финансирование мероприятий</a:t>
            </a:r>
            <a:endParaRPr/>
          </a:p>
        </p:txBody>
      </p:sp>
      <p:pic>
        <p:nvPicPr>
          <p:cNvPr id="193" name="Google Shape;193;g125b89a7920_0_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2173900"/>
            <a:ext cx="11887198" cy="3589698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g125b89a7920_0_29"/>
          <p:cNvSpPr txBox="1"/>
          <p:nvPr/>
        </p:nvSpPr>
        <p:spPr>
          <a:xfrm>
            <a:off x="1146388" y="3614750"/>
            <a:ext cx="34701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rgbClr val="FF0000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||||||||||||||||||||</a:t>
            </a:r>
            <a:endParaRPr sz="3400">
              <a:solidFill>
                <a:srgbClr val="FF0000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195" name="Google Shape;195;g125b89a7920_0_29"/>
          <p:cNvSpPr/>
          <p:nvPr/>
        </p:nvSpPr>
        <p:spPr>
          <a:xfrm>
            <a:off x="11013750" y="5117900"/>
            <a:ext cx="941700" cy="67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g125b89a7920_0_64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Сроки. Финансирование мероприятий</a:t>
            </a:r>
            <a:endParaRPr/>
          </a:p>
        </p:txBody>
      </p:sp>
      <p:pic>
        <p:nvPicPr>
          <p:cNvPr id="201" name="Google Shape;201;g125b89a7920_0_64"/>
          <p:cNvPicPr preferRelativeResize="0"/>
          <p:nvPr/>
        </p:nvPicPr>
        <p:blipFill rotWithShape="1">
          <a:blip r:embed="rId3">
            <a:alphaModFix/>
          </a:blip>
          <a:srcRect t="7518"/>
          <a:stretch/>
        </p:blipFill>
        <p:spPr>
          <a:xfrm>
            <a:off x="2904750" y="1483300"/>
            <a:ext cx="6382494" cy="5356899"/>
          </a:xfrm>
          <a:prstGeom prst="rect">
            <a:avLst/>
          </a:prstGeom>
          <a:noFill/>
          <a:ln>
            <a:noFill/>
          </a:ln>
        </p:spPr>
      </p:pic>
      <p:sp>
        <p:nvSpPr>
          <p:cNvPr id="202" name="Google Shape;202;g125b89a7920_0_64"/>
          <p:cNvSpPr txBox="1"/>
          <p:nvPr/>
        </p:nvSpPr>
        <p:spPr>
          <a:xfrm>
            <a:off x="4002197" y="3797503"/>
            <a:ext cx="1576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400">
                <a:solidFill>
                  <a:srgbClr val="FF0000"/>
                </a:solidFill>
                <a:latin typeface="Nunito ExtraLight"/>
                <a:ea typeface="Nunito ExtraLight"/>
                <a:cs typeface="Nunito ExtraLight"/>
                <a:sym typeface="Nunito ExtraLight"/>
              </a:rPr>
              <a:t>||||||||</a:t>
            </a:r>
            <a:endParaRPr sz="3400">
              <a:solidFill>
                <a:srgbClr val="FF0000"/>
              </a:solidFill>
              <a:latin typeface="Nunito ExtraLight"/>
              <a:ea typeface="Nunito ExtraLight"/>
              <a:cs typeface="Nunito ExtraLight"/>
              <a:sym typeface="Nunito ExtraLight"/>
            </a:endParaRPr>
          </a:p>
        </p:txBody>
      </p:sp>
      <p:sp>
        <p:nvSpPr>
          <p:cNvPr id="203" name="Google Shape;203;g125b89a7920_0_64"/>
          <p:cNvSpPr/>
          <p:nvPr/>
        </p:nvSpPr>
        <p:spPr>
          <a:xfrm>
            <a:off x="8639025" y="6078875"/>
            <a:ext cx="941700" cy="675600"/>
          </a:xfrm>
          <a:prstGeom prst="rect">
            <a:avLst/>
          </a:prstGeom>
          <a:solidFill>
            <a:schemeClr val="l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13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924" cy="72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Б. Финансирование мероприятий</a:t>
            </a:r>
            <a:endParaRPr/>
          </a:p>
        </p:txBody>
      </p:sp>
      <p:sp>
        <p:nvSpPr>
          <p:cNvPr id="209" name="Google Shape;209;p13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13"/>
          <p:cNvSpPr txBox="1"/>
          <p:nvPr/>
        </p:nvSpPr>
        <p:spPr>
          <a:xfrm>
            <a:off x="517350" y="1797450"/>
            <a:ext cx="111573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/>
              <a:t>В договорах на обучение срок оплаты за обучение работника </a:t>
            </a:r>
            <a:endParaRPr sz="4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/>
              <a:t>рекомендуется указывать </a:t>
            </a:r>
            <a:endParaRPr sz="4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>
                <a:solidFill>
                  <a:srgbClr val="FF0000"/>
                </a:solidFill>
              </a:rPr>
              <a:t>не менее 30 дней с даты окончания обучения</a:t>
            </a:r>
            <a:r>
              <a:rPr lang="ru-RU" sz="4000"/>
              <a:t> </a:t>
            </a:r>
            <a:endParaRPr sz="40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g1265c45ec39_0_7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В. Финансирование мероприятий</a:t>
            </a:r>
            <a:endParaRPr/>
          </a:p>
        </p:txBody>
      </p:sp>
      <p:sp>
        <p:nvSpPr>
          <p:cNvPr id="216" name="Google Shape;216;g1265c45ec39_0_7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g1265c45ec39_0_7"/>
          <p:cNvSpPr txBox="1"/>
          <p:nvPr/>
        </p:nvSpPr>
        <p:spPr>
          <a:xfrm>
            <a:off x="517350" y="2721000"/>
            <a:ext cx="11157300" cy="14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FF0000"/>
                </a:solidFill>
              </a:rPr>
              <a:t>ПРИОРИТЕТ ЗАЯВКИ</a:t>
            </a:r>
            <a:r>
              <a:rPr lang="ru-RU" sz="4000" b="1"/>
              <a:t> </a:t>
            </a:r>
            <a:endParaRPr sz="4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/>
              <a:t>НАД ДОГОВОРОМ/КОНТРАКТОМ</a:t>
            </a:r>
            <a:endParaRPr sz="4000" b="1"/>
          </a:p>
        </p:txBody>
      </p:sp>
      <p:sp>
        <p:nvSpPr>
          <p:cNvPr id="218" name="Google Shape;218;g1265c45ec39_0_7"/>
          <p:cNvSpPr txBox="1"/>
          <p:nvPr/>
        </p:nvSpPr>
        <p:spPr>
          <a:xfrm>
            <a:off x="200250" y="5093950"/>
            <a:ext cx="11791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если заявка поступит позднее 3 р.д. это приведет к невозможности </a:t>
            </a:r>
            <a:r>
              <a:rPr lang="ru-RU" sz="2400" b="1">
                <a:solidFill>
                  <a:srgbClr val="FF0000"/>
                </a:solidFill>
              </a:rPr>
              <a:t>ФИНАНСИРОВАНИЯ</a:t>
            </a:r>
            <a:endParaRPr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125b89a7920_0_22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Г. Финансирование мероприятий</a:t>
            </a:r>
            <a:endParaRPr/>
          </a:p>
        </p:txBody>
      </p:sp>
      <p:sp>
        <p:nvSpPr>
          <p:cNvPr id="224" name="Google Shape;224;g125b89a7920_0_22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g125b89a7920_0_22"/>
          <p:cNvSpPr txBox="1"/>
          <p:nvPr/>
        </p:nvSpPr>
        <p:spPr>
          <a:xfrm>
            <a:off x="517350" y="2413050"/>
            <a:ext cx="11157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FF0000"/>
                </a:solidFill>
              </a:rPr>
              <a:t>1 РАБОЧИЙ ДЕНЬ</a:t>
            </a:r>
            <a:r>
              <a:rPr lang="ru-RU" sz="4000" b="1"/>
              <a:t> </a:t>
            </a:r>
            <a:endParaRPr sz="4000" b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/>
              <a:t>ПОСЛЕ ЗАКЛЮЧЕНИЯ ДОГОВОРА/КОНТРАКТА</a:t>
            </a:r>
            <a:endParaRPr sz="4000" b="1"/>
          </a:p>
        </p:txBody>
      </p:sp>
      <p:sp>
        <p:nvSpPr>
          <p:cNvPr id="226" name="Google Shape;226;g125b89a7920_0_22"/>
          <p:cNvSpPr txBox="1"/>
          <p:nvPr/>
        </p:nvSpPr>
        <p:spPr>
          <a:xfrm>
            <a:off x="200250" y="5093950"/>
            <a:ext cx="11791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для МО на подачу заявки на финансирование</a:t>
            </a:r>
            <a:endParaRPr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125b89a7920_0_4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Д. Финансирование мероприятий</a:t>
            </a:r>
            <a:endParaRPr/>
          </a:p>
        </p:txBody>
      </p:sp>
      <p:sp>
        <p:nvSpPr>
          <p:cNvPr id="232" name="Google Shape;232;g125b89a7920_0_4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g125b89a7920_0_4"/>
          <p:cNvSpPr txBox="1"/>
          <p:nvPr/>
        </p:nvSpPr>
        <p:spPr>
          <a:xfrm>
            <a:off x="517350" y="2413050"/>
            <a:ext cx="11157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FF0000"/>
                </a:solidFill>
              </a:rPr>
              <a:t>ПЕРЕЧЕНЬ ДОКУМЕНТОВ ДЛЯ ЗАЯВКИ:</a:t>
            </a:r>
            <a:r>
              <a:rPr lang="ru-RU" sz="4000" b="1"/>
              <a:t> </a:t>
            </a:r>
            <a:endParaRPr sz="4000" b="1"/>
          </a:p>
          <a:p>
            <a:pPr marL="457200" lvl="0" indent="-482600" algn="ctr" rtl="0">
              <a:spcBef>
                <a:spcPts val="0"/>
              </a:spcBef>
              <a:spcAft>
                <a:spcPts val="0"/>
              </a:spcAft>
              <a:buSzPts val="4000"/>
              <a:buChar char="-"/>
            </a:pPr>
            <a:r>
              <a:rPr lang="ru-RU" sz="4000" b="1"/>
              <a:t>КОПИЯ ДОГОВОРА/КОНТРАКТА</a:t>
            </a:r>
            <a:endParaRPr sz="4000" b="1"/>
          </a:p>
          <a:p>
            <a:pPr marL="457200" lvl="0" indent="-482600" algn="ctr" rtl="0">
              <a:spcBef>
                <a:spcPts val="0"/>
              </a:spcBef>
              <a:spcAft>
                <a:spcPts val="0"/>
              </a:spcAft>
              <a:buSzPts val="4000"/>
              <a:buChar char="-"/>
            </a:pPr>
            <a:r>
              <a:rPr lang="ru-RU" sz="4000" b="1"/>
              <a:t>ЗАЯВЛЕНИЕ МЕДРАБОТНИКА</a:t>
            </a:r>
            <a:endParaRPr sz="4000" b="1"/>
          </a:p>
        </p:txBody>
      </p:sp>
      <p:sp>
        <p:nvSpPr>
          <p:cNvPr id="234" name="Google Shape;234;g125b89a7920_0_4"/>
          <p:cNvSpPr txBox="1"/>
          <p:nvPr/>
        </p:nvSpPr>
        <p:spPr>
          <a:xfrm>
            <a:off x="200250" y="5093950"/>
            <a:ext cx="11791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дата договора/контракта должна быть </a:t>
            </a:r>
            <a:r>
              <a:rPr lang="ru-RU" sz="2400">
                <a:solidFill>
                  <a:srgbClr val="FF0000"/>
                </a:solidFill>
              </a:rPr>
              <a:t>ВЧЕРАШНЕЙ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265c45ec39_0_15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Е. Финансирование мероприятий</a:t>
            </a:r>
            <a:endParaRPr/>
          </a:p>
        </p:txBody>
      </p:sp>
      <p:sp>
        <p:nvSpPr>
          <p:cNvPr id="240" name="Google Shape;240;g1265c45ec39_0_15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1265c45ec39_0_15"/>
          <p:cNvSpPr txBox="1"/>
          <p:nvPr/>
        </p:nvSpPr>
        <p:spPr>
          <a:xfrm>
            <a:off x="517350" y="2413050"/>
            <a:ext cx="111573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FF0000"/>
                </a:solidFill>
              </a:rPr>
              <a:t>ПРИ ПОДАЧЕ УТОЧНЕННОЙ ЗАЯВКИ </a:t>
            </a:r>
            <a:endParaRPr sz="40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/>
              <a:t>НЕОБХОДИМО ПРОСТАВИТЬ: </a:t>
            </a:r>
            <a:endParaRPr sz="4000" b="1"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/>
              <a:t>КОД 2 - “УТОЧНЕННАЯ ЗАЯВКА”</a:t>
            </a:r>
            <a:endParaRPr sz="4000" b="1"/>
          </a:p>
        </p:txBody>
      </p:sp>
      <p:sp>
        <p:nvSpPr>
          <p:cNvPr id="242" name="Google Shape;242;g1265c45ec39_0_15"/>
          <p:cNvSpPr txBox="1"/>
          <p:nvPr/>
        </p:nvSpPr>
        <p:spPr>
          <a:xfrm>
            <a:off x="200250" y="5093950"/>
            <a:ext cx="117915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в отсутствии этого заявка на финансирование может быть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FF0000"/>
                </a:solidFill>
              </a:rPr>
              <a:t>НЕ ПРИНЯТА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265c45ec39_0_15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 dirty="0" smtClean="0"/>
              <a:t>Ж. </a:t>
            </a:r>
            <a:r>
              <a:rPr lang="ru-RU" dirty="0"/>
              <a:t>Финансирование мероприятий</a:t>
            </a:r>
            <a:endParaRPr dirty="0"/>
          </a:p>
        </p:txBody>
      </p:sp>
      <p:sp>
        <p:nvSpPr>
          <p:cNvPr id="240" name="Google Shape;240;g1265c45ec39_0_15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g1265c45ec39_0_15"/>
          <p:cNvSpPr txBox="1"/>
          <p:nvPr/>
        </p:nvSpPr>
        <p:spPr>
          <a:xfrm>
            <a:off x="517350" y="1725153"/>
            <a:ext cx="11157300" cy="34716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lnSpc>
                <a:spcPct val="89000"/>
              </a:lnSpc>
              <a:defRPr/>
            </a:pPr>
            <a:r>
              <a:rPr lang="ru-RU" sz="4000" b="1" dirty="0">
                <a:solidFill>
                  <a:srgbClr val="FF0000"/>
                </a:solidFill>
              </a:rPr>
              <a:t>МО </a:t>
            </a:r>
            <a:r>
              <a:rPr lang="ru-RU" sz="4000" b="1" dirty="0" smtClean="0">
                <a:solidFill>
                  <a:srgbClr val="FF0000"/>
                </a:solidFill>
              </a:rPr>
              <a:t>ОБЯЗАНЫ:</a:t>
            </a:r>
            <a:endParaRPr lang="ru-RU" sz="4000" b="1" dirty="0">
              <a:solidFill>
                <a:srgbClr val="FF0000"/>
              </a:solidFill>
            </a:endParaRPr>
          </a:p>
          <a:p>
            <a:pPr algn="ctr">
              <a:lnSpc>
                <a:spcPct val="89000"/>
              </a:lnSpc>
              <a:defRPr/>
            </a:pPr>
            <a:endParaRPr lang="ru-RU" sz="4000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algn="ctr">
              <a:lnSpc>
                <a:spcPct val="89000"/>
              </a:lnSpc>
              <a:defRPr/>
            </a:pPr>
            <a:r>
              <a:rPr lang="ru-RU" sz="4000" dirty="0"/>
              <a:t>в течение </a:t>
            </a:r>
            <a:r>
              <a:rPr lang="ru-RU" sz="4000" b="1" dirty="0"/>
              <a:t>3 раб. дней со дня увольнения мед. работника МО </a:t>
            </a:r>
            <a:r>
              <a:rPr lang="ru-RU" sz="4000" dirty="0"/>
              <a:t>по которому планировалось проведение ДПО</a:t>
            </a:r>
          </a:p>
          <a:p>
            <a:pPr algn="ctr">
              <a:lnSpc>
                <a:spcPct val="89000"/>
              </a:lnSpc>
              <a:defRPr/>
            </a:pPr>
            <a:endParaRPr lang="ru-RU" sz="40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242" name="Google Shape;242;g1265c45ec39_0_15"/>
          <p:cNvSpPr txBox="1"/>
          <p:nvPr/>
        </p:nvSpPr>
        <p:spPr>
          <a:xfrm>
            <a:off x="200250" y="5093950"/>
            <a:ext cx="11791500" cy="5133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algn="ctr">
              <a:lnSpc>
                <a:spcPct val="89000"/>
              </a:lnSpc>
              <a:defRPr/>
            </a:pPr>
            <a:r>
              <a:rPr lang="ru-RU" sz="240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предоставить эту информацию (об увольнении) в ТФОМС через ГИС ОМС </a:t>
            </a:r>
            <a:endParaRPr lang="en-US" sz="2400" dirty="0">
              <a:solidFill>
                <a:schemeClr val="tx1">
                  <a:lumMod val="90000"/>
                  <a:lumOff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030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g125b89a7920_0_77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Информация</a:t>
            </a:r>
            <a:endParaRPr/>
          </a:p>
        </p:txBody>
      </p:sp>
      <p:sp>
        <p:nvSpPr>
          <p:cNvPr id="248" name="Google Shape;248;g125b89a7920_0_77"/>
          <p:cNvSpPr txBox="1"/>
          <p:nvPr/>
        </p:nvSpPr>
        <p:spPr>
          <a:xfrm>
            <a:off x="2424350" y="1962125"/>
            <a:ext cx="8376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g125b89a7920_0_77"/>
          <p:cNvSpPr txBox="1"/>
          <p:nvPr/>
        </p:nvSpPr>
        <p:spPr>
          <a:xfrm>
            <a:off x="200250" y="3028800"/>
            <a:ext cx="117915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FF0000"/>
                </a:solidFill>
              </a:rPr>
              <a:t>ОТДЕЛЫ ТФОМС ОТВЕТСТВЕННЫЕ ЗА НСЗ</a:t>
            </a:r>
            <a:r>
              <a:rPr lang="ru-RU" sz="4000" b="1"/>
              <a:t> </a:t>
            </a:r>
            <a:endParaRPr sz="4000" b="1"/>
          </a:p>
        </p:txBody>
      </p:sp>
      <p:sp>
        <p:nvSpPr>
          <p:cNvPr id="250" name="Google Shape;250;g125b89a7920_0_77"/>
          <p:cNvSpPr txBox="1"/>
          <p:nvPr/>
        </p:nvSpPr>
        <p:spPr>
          <a:xfrm>
            <a:off x="200250" y="4249800"/>
            <a:ext cx="11791500" cy="203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/>
              <a:t>Юридический отдел, тел. 507-223</a:t>
            </a:r>
            <a:r>
              <a:rPr lang="ru-RU" sz="2400"/>
              <a:t> (нач. Хомина Алла Михайловна) 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- подписание соглашений.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/>
              <a:t>ОФиСО, тел. 507-229</a:t>
            </a:r>
            <a:r>
              <a:rPr lang="ru-RU" sz="2400"/>
              <a:t> (нач. Захарова Мария Ивановна)</a:t>
            </a:r>
            <a:endParaRPr sz="240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- проверка заявок на финансирование.</a:t>
            </a:r>
            <a:endParaRPr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924" cy="72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ГИС ОМС</a:t>
            </a:r>
            <a:endParaRPr/>
          </a:p>
        </p:txBody>
      </p:sp>
      <p:sp>
        <p:nvSpPr>
          <p:cNvPr id="86" name="Google Shape;86;p2"/>
          <p:cNvSpPr/>
          <p:nvPr/>
        </p:nvSpPr>
        <p:spPr>
          <a:xfrm>
            <a:off x="857250" y="2503050"/>
            <a:ext cx="10772700" cy="2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b="1">
                <a:solidFill>
                  <a:srgbClr val="191919"/>
                </a:solidFill>
              </a:rPr>
              <a:t>ТОЛЬКО ЭЛЕКТРОННЫЙ ДОКУМЕНТООБОРОТ</a:t>
            </a:r>
            <a:endParaRPr sz="33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191919"/>
                </a:solidFill>
              </a:rPr>
              <a:t>Постановление Правительства РФ № 273 от 26.02.2021 г.</a:t>
            </a:r>
            <a:endParaRPr sz="240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4"/>
          <p:cNvSpPr/>
          <p:nvPr/>
        </p:nvSpPr>
        <p:spPr>
          <a:xfrm>
            <a:off x="1524000" y="3081154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1">
                <a:solidFill>
                  <a:srgbClr val="1A4DA0"/>
                </a:solidFill>
                <a:latin typeface="Arial"/>
                <a:ea typeface="Arial"/>
                <a:cs typeface="Arial"/>
                <a:sym typeface="Arial"/>
              </a:rPr>
              <a:t>СПАСИБО ЗА ВНИМАНИЕ</a:t>
            </a:r>
            <a:endParaRPr/>
          </a:p>
        </p:txBody>
      </p:sp>
      <p:sp>
        <p:nvSpPr>
          <p:cNvPr id="256" name="Google Shape;256;p14"/>
          <p:cNvSpPr txBox="1"/>
          <p:nvPr/>
        </p:nvSpPr>
        <p:spPr>
          <a:xfrm>
            <a:off x="2777258" y="4650850"/>
            <a:ext cx="6637484" cy="17543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Территориальный фонд </a:t>
            </a:r>
            <a:endParaRPr sz="1200" b="1">
              <a:solidFill>
                <a:srgbClr val="0E295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обязательного медицинского страхования</a:t>
            </a:r>
            <a:endParaRPr sz="1200" b="1">
              <a:solidFill>
                <a:srgbClr val="0E295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1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Республика Саха (Якутия)</a:t>
            </a:r>
            <a:endParaRPr sz="1200" b="1">
              <a:solidFill>
                <a:srgbClr val="0E295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rgbClr val="0E295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Российская Федерация, Республика Саха (Якутия),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677027, г. Якутск, ул. Кирова, 21Б.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Телефон: +7 (4112) 507-203</a:t>
            </a:r>
            <a:endParaRPr sz="1200">
              <a:solidFill>
                <a:srgbClr val="0E295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E-mail: general@oms.sakhanet.ru</a:t>
            </a:r>
            <a:endParaRPr sz="1200">
              <a:solidFill>
                <a:srgbClr val="0E2956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>
                <a:solidFill>
                  <a:srgbClr val="0E2956"/>
                </a:solidFill>
                <a:latin typeface="Arial"/>
                <a:ea typeface="Arial"/>
                <a:cs typeface="Arial"/>
                <a:sym typeface="Arial"/>
              </a:rPr>
              <a:t>www.sakhaoms.ru</a:t>
            </a:r>
            <a:endParaRPr/>
          </a:p>
        </p:txBody>
      </p:sp>
      <p:pic>
        <p:nvPicPr>
          <p:cNvPr id="257" name="Google Shape;257;p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27650" y="801688"/>
            <a:ext cx="1536700" cy="1536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125b89a7920_0_12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ГИС ОМС</a:t>
            </a:r>
            <a:endParaRPr/>
          </a:p>
        </p:txBody>
      </p:sp>
      <p:sp>
        <p:nvSpPr>
          <p:cNvPr id="92" name="Google Shape;92;g125b89a7920_0_12"/>
          <p:cNvSpPr/>
          <p:nvPr/>
        </p:nvSpPr>
        <p:spPr>
          <a:xfrm>
            <a:off x="857250" y="2503050"/>
            <a:ext cx="10772700" cy="2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b="1">
                <a:solidFill>
                  <a:srgbClr val="191919"/>
                </a:solidFill>
              </a:rPr>
              <a:t>СРОКИ РЕГЛАМЕНТИРОВАНЫ</a:t>
            </a:r>
            <a:endParaRPr sz="33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191919"/>
                </a:solidFill>
              </a:rPr>
              <a:t>Выход за рамки сроков приведет к невозможности </a:t>
            </a:r>
            <a:endParaRPr sz="2400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FF0000"/>
                </a:solidFill>
              </a:rPr>
              <a:t>ФИНАНСИРОВАНИЯ</a:t>
            </a:r>
            <a:endParaRPr sz="2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224c3af07a_0_12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ГИС ОМС</a:t>
            </a:r>
            <a:endParaRPr/>
          </a:p>
        </p:txBody>
      </p:sp>
      <p:sp>
        <p:nvSpPr>
          <p:cNvPr id="98" name="Google Shape;98;g1224c3af07a_0_12"/>
          <p:cNvSpPr/>
          <p:nvPr/>
        </p:nvSpPr>
        <p:spPr>
          <a:xfrm>
            <a:off x="857250" y="2503050"/>
            <a:ext cx="10772700" cy="2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b="1">
                <a:solidFill>
                  <a:srgbClr val="191919"/>
                </a:solidFill>
              </a:rPr>
              <a:t>ПРОВЕРИТЬ ПОЛНОМОЧИЯ ВАШЕЙ МО В СИСТЕМЕ ГИС ОМС</a:t>
            </a:r>
            <a:endParaRPr sz="33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191919"/>
                </a:solidFill>
              </a:rPr>
              <a:t>Подписание, подача, изменение:</a:t>
            </a:r>
            <a:endParaRPr sz="2400">
              <a:solidFill>
                <a:srgbClr val="191919"/>
              </a:solidFill>
            </a:endParaRPr>
          </a:p>
          <a:p>
            <a:pPr marL="457200" marR="0" lvl="0" indent="-38100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400"/>
              <a:buChar char="-"/>
            </a:pPr>
            <a:r>
              <a:rPr lang="ru-RU" sz="2400">
                <a:solidFill>
                  <a:srgbClr val="191919"/>
                </a:solidFill>
              </a:rPr>
              <a:t>Соглашения</a:t>
            </a:r>
            <a:endParaRPr sz="2400">
              <a:solidFill>
                <a:srgbClr val="191919"/>
              </a:solidFill>
            </a:endParaRPr>
          </a:p>
          <a:p>
            <a:pPr marL="457200" marR="0" lvl="0" indent="-38100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400"/>
              <a:buChar char="-"/>
            </a:pPr>
            <a:r>
              <a:rPr lang="ru-RU" sz="2400">
                <a:solidFill>
                  <a:srgbClr val="191919"/>
                </a:solidFill>
              </a:rPr>
              <a:t>Заявки</a:t>
            </a:r>
            <a:endParaRPr sz="240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224c3af07a_0_22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ГИС ОМС</a:t>
            </a:r>
            <a:endParaRPr/>
          </a:p>
        </p:txBody>
      </p:sp>
      <p:sp>
        <p:nvSpPr>
          <p:cNvPr id="104" name="Google Shape;104;g1224c3af07a_0_22"/>
          <p:cNvSpPr/>
          <p:nvPr/>
        </p:nvSpPr>
        <p:spPr>
          <a:xfrm>
            <a:off x="403650" y="2503050"/>
            <a:ext cx="11384700" cy="2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b="1">
                <a:solidFill>
                  <a:srgbClr val="191919"/>
                </a:solidFill>
              </a:rPr>
              <a:t>ПРОЙТИ ОБУЧЕНИЕ СОГЛАСНО ИНСТРУКЦИИ В СИСТЕМЕ ГИС ОМС</a:t>
            </a: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FF0000"/>
                </a:solidFill>
              </a:rPr>
              <a:t>Приказом по организации </a:t>
            </a:r>
            <a:r>
              <a:rPr lang="ru-RU" sz="2400">
                <a:solidFill>
                  <a:srgbClr val="191919"/>
                </a:solidFill>
              </a:rPr>
              <a:t>обеспечить прохождение обучения в системе ГИС ОМС по существующему и будущему функционалу ГИС ОМС.</a:t>
            </a: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191919"/>
                </a:solidFill>
              </a:rPr>
              <a:t>ТФОМС и МО обладают разными интерфейсами в системе.</a:t>
            </a: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191919"/>
                </a:solidFill>
              </a:rPr>
              <a:t>По любым возникающим вопросам обращаться в техподдержку </a:t>
            </a: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>
                <a:solidFill>
                  <a:srgbClr val="191919"/>
                </a:solidFill>
              </a:rPr>
              <a:t>ГИС ОМС.</a:t>
            </a:r>
            <a:endParaRPr sz="240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25b89a7920_0_17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800" cy="72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ГИС ОМС</a:t>
            </a:r>
            <a:endParaRPr/>
          </a:p>
        </p:txBody>
      </p:sp>
      <p:sp>
        <p:nvSpPr>
          <p:cNvPr id="110" name="Google Shape;110;g125b89a7920_0_17"/>
          <p:cNvSpPr/>
          <p:nvPr/>
        </p:nvSpPr>
        <p:spPr>
          <a:xfrm>
            <a:off x="857250" y="2503050"/>
            <a:ext cx="10772700" cy="27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300" b="1">
                <a:solidFill>
                  <a:srgbClr val="191919"/>
                </a:solidFill>
              </a:rPr>
              <a:t>НАЗНАЧИТЬ ОТВЕТСТВЕННЫХ ЗА КОНТРОЛЬ</a:t>
            </a:r>
            <a:endParaRPr sz="2400" b="1">
              <a:solidFill>
                <a:srgbClr val="191919"/>
              </a:solidFill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>
              <a:solidFill>
                <a:srgbClr val="191919"/>
              </a:solidFill>
            </a:endParaRPr>
          </a:p>
          <a:p>
            <a:pPr marL="45720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 b="1">
                <a:solidFill>
                  <a:srgbClr val="FF0000"/>
                </a:solidFill>
              </a:rPr>
              <a:t>Приказом по организации</a:t>
            </a:r>
            <a:r>
              <a:rPr lang="ru-RU" sz="2400">
                <a:solidFill>
                  <a:srgbClr val="191919"/>
                </a:solidFill>
              </a:rPr>
              <a:t> необходимо назначить персонально ответственных за систему ГИС ОМС по мероприятиям НСЗ в части:</a:t>
            </a:r>
            <a:endParaRPr sz="2400">
              <a:solidFill>
                <a:srgbClr val="191919"/>
              </a:solidFill>
            </a:endParaRPr>
          </a:p>
          <a:p>
            <a:pPr marL="457200" marR="0" lvl="0" indent="-38100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400"/>
              <a:buChar char="-"/>
            </a:pPr>
            <a:r>
              <a:rPr lang="ru-RU" sz="2400" i="1">
                <a:solidFill>
                  <a:srgbClr val="191919"/>
                </a:solidFill>
              </a:rPr>
              <a:t>своевременного взаимодействия;</a:t>
            </a:r>
            <a:endParaRPr sz="2400" i="1">
              <a:solidFill>
                <a:srgbClr val="191919"/>
              </a:solidFill>
            </a:endParaRPr>
          </a:p>
          <a:p>
            <a:pPr marL="457200" marR="0" lvl="0" indent="-38100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400"/>
              <a:buChar char="-"/>
            </a:pPr>
            <a:r>
              <a:rPr lang="ru-RU" sz="2400" i="1">
                <a:solidFill>
                  <a:srgbClr val="191919"/>
                </a:solidFill>
              </a:rPr>
              <a:t>мониторинга;</a:t>
            </a:r>
            <a:endParaRPr sz="2400" i="1">
              <a:solidFill>
                <a:srgbClr val="191919"/>
              </a:solidFill>
            </a:endParaRPr>
          </a:p>
          <a:p>
            <a:pPr marL="457200" marR="0" lvl="0" indent="-38100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400"/>
              <a:buChar char="-"/>
            </a:pPr>
            <a:r>
              <a:rPr lang="ru-RU" sz="2400" i="1">
                <a:solidFill>
                  <a:srgbClr val="191919"/>
                </a:solidFill>
              </a:rPr>
              <a:t>контроля;</a:t>
            </a:r>
            <a:endParaRPr sz="2400" i="1">
              <a:solidFill>
                <a:srgbClr val="191919"/>
              </a:solidFill>
            </a:endParaRPr>
          </a:p>
          <a:p>
            <a:pPr marL="457200" marR="0" lvl="0" indent="-38100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2400"/>
              <a:buChar char="-"/>
            </a:pPr>
            <a:r>
              <a:rPr lang="ru-RU" sz="2400" i="1">
                <a:solidFill>
                  <a:srgbClr val="191919"/>
                </a:solidFill>
              </a:rPr>
              <a:t>заполнение и отправку документов;</a:t>
            </a:r>
            <a:r>
              <a:rPr lang="ru-RU" sz="2400">
                <a:solidFill>
                  <a:srgbClr val="191919"/>
                </a:solidFill>
              </a:rPr>
              <a:t> </a:t>
            </a:r>
            <a:endParaRPr sz="2400">
              <a:solidFill>
                <a:srgbClr val="191919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5" name="Google Shape;115;p9"/>
          <p:cNvCxnSpPr/>
          <p:nvPr/>
        </p:nvCxnSpPr>
        <p:spPr>
          <a:xfrm rot="10800000">
            <a:off x="7926796" y="3521076"/>
            <a:ext cx="0" cy="919163"/>
          </a:xfrm>
          <a:prstGeom prst="straightConnector1">
            <a:avLst/>
          </a:prstGeom>
          <a:noFill/>
          <a:ln w="9525" cap="flat" cmpd="sng">
            <a:solidFill>
              <a:schemeClr val="accent3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6" name="Google Shape;116;p9"/>
          <p:cNvCxnSpPr/>
          <p:nvPr/>
        </p:nvCxnSpPr>
        <p:spPr>
          <a:xfrm rot="10800000">
            <a:off x="3473185" y="3521076"/>
            <a:ext cx="0" cy="919163"/>
          </a:xfrm>
          <a:prstGeom prst="straightConnector1">
            <a:avLst/>
          </a:prstGeom>
          <a:noFill/>
          <a:ln w="9525" cap="flat" cmpd="sng">
            <a:solidFill>
              <a:schemeClr val="accent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7" name="Google Shape;117;p9"/>
          <p:cNvCxnSpPr/>
          <p:nvPr/>
        </p:nvCxnSpPr>
        <p:spPr>
          <a:xfrm rot="10800000">
            <a:off x="5716655" y="3444875"/>
            <a:ext cx="0" cy="995364"/>
          </a:xfrm>
          <a:prstGeom prst="straightConnector1">
            <a:avLst/>
          </a:prstGeom>
          <a:solidFill>
            <a:srgbClr val="089CA2"/>
          </a:solidFill>
          <a:ln w="9525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</p:cxnSp>
      <p:grpSp>
        <p:nvGrpSpPr>
          <p:cNvPr id="118" name="Google Shape;118;p9"/>
          <p:cNvGrpSpPr/>
          <p:nvPr/>
        </p:nvGrpSpPr>
        <p:grpSpPr>
          <a:xfrm>
            <a:off x="6767024" y="1816100"/>
            <a:ext cx="2884488" cy="2200276"/>
            <a:chOff x="5733601" y="2447925"/>
            <a:chExt cx="2884825" cy="2200460"/>
          </a:xfrm>
        </p:grpSpPr>
        <p:sp>
          <p:nvSpPr>
            <p:cNvPr id="119" name="Google Shape;119;p9"/>
            <p:cNvSpPr/>
            <p:nvPr/>
          </p:nvSpPr>
          <p:spPr>
            <a:xfrm>
              <a:off x="5733601" y="2447925"/>
              <a:ext cx="2200531" cy="220046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0" name="Google Shape;120;p9"/>
            <p:cNvSpPr/>
            <p:nvPr/>
          </p:nvSpPr>
          <p:spPr>
            <a:xfrm rot="5400000">
              <a:off x="7176049" y="3206009"/>
              <a:ext cx="2200460" cy="684293"/>
            </a:xfrm>
            <a:prstGeom prst="triangle">
              <a:avLst>
                <a:gd name="adj" fmla="val 50000"/>
              </a:avLst>
            </a:prstGeom>
            <a:solidFill>
              <a:srgbClr val="AFDF9F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1" name="Google Shape;121;p9"/>
            <p:cNvSpPr/>
            <p:nvPr/>
          </p:nvSpPr>
          <p:spPr>
            <a:xfrm>
              <a:off x="6358090" y="3576245"/>
              <a:ext cx="1510785" cy="66754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ТФОМС подписывает соглашения</a:t>
              </a: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2" name="Google Shape;122;p9"/>
            <p:cNvSpPr/>
            <p:nvPr/>
          </p:nvSpPr>
          <p:spPr>
            <a:xfrm>
              <a:off x="5995957" y="2906460"/>
              <a:ext cx="1872900" cy="339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 b="1">
                  <a:solidFill>
                    <a:srgbClr val="FFFFFF"/>
                  </a:solidFill>
                </a:rPr>
                <a:t>3 раб. дня</a:t>
              </a: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3" name="Google Shape;123;p9"/>
          <p:cNvGrpSpPr/>
          <p:nvPr/>
        </p:nvGrpSpPr>
        <p:grpSpPr>
          <a:xfrm>
            <a:off x="4568337" y="1816100"/>
            <a:ext cx="2884487" cy="2200276"/>
            <a:chOff x="3535237" y="2447925"/>
            <a:chExt cx="2884824" cy="2200461"/>
          </a:xfrm>
        </p:grpSpPr>
        <p:sp>
          <p:nvSpPr>
            <p:cNvPr id="124" name="Google Shape;124;p9"/>
            <p:cNvSpPr/>
            <p:nvPr/>
          </p:nvSpPr>
          <p:spPr>
            <a:xfrm>
              <a:off x="3535237" y="2447925"/>
              <a:ext cx="2200532" cy="2200460"/>
            </a:xfrm>
            <a:prstGeom prst="rect">
              <a:avLst/>
            </a:prstGeom>
            <a:solidFill>
              <a:srgbClr val="089CA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5" name="Google Shape;125;p9"/>
            <p:cNvSpPr/>
            <p:nvPr/>
          </p:nvSpPr>
          <p:spPr>
            <a:xfrm rot="5400000">
              <a:off x="4977685" y="3206010"/>
              <a:ext cx="2200460" cy="684292"/>
            </a:xfrm>
            <a:prstGeom prst="triangle">
              <a:avLst>
                <a:gd name="adj" fmla="val 50000"/>
              </a:avLst>
            </a:prstGeom>
            <a:solidFill>
              <a:srgbClr val="089CA2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6" name="Google Shape;126;p9"/>
            <p:cNvSpPr/>
            <p:nvPr/>
          </p:nvSpPr>
          <p:spPr>
            <a:xfrm>
              <a:off x="4157081" y="3576245"/>
              <a:ext cx="1489464" cy="1051017"/>
            </a:xfrm>
            <a:prstGeom prst="rect">
              <a:avLst/>
            </a:prstGeom>
            <a:solidFill>
              <a:srgbClr val="089CA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4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rPr>
                <a:t>МО возвращает подписанные соглашения в ТФОМС</a:t>
              </a:r>
              <a:endParaRPr sz="14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7" name="Google Shape;127;p9"/>
            <p:cNvSpPr/>
            <p:nvPr/>
          </p:nvSpPr>
          <p:spPr>
            <a:xfrm>
              <a:off x="3824623" y="2906460"/>
              <a:ext cx="1821900" cy="339000"/>
            </a:xfrm>
            <a:prstGeom prst="rect">
              <a:avLst/>
            </a:prstGeom>
            <a:solidFill>
              <a:srgbClr val="089CA2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r" rtl="0">
                <a:lnSpc>
                  <a:spcPct val="89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1800" b="1">
                  <a:solidFill>
                    <a:srgbClr val="FFFFFF"/>
                  </a:solidFill>
                </a:rPr>
                <a:t>3 раб. дня</a:t>
              </a:r>
              <a:endParaRPr sz="1800" b="1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128" name="Google Shape;128;p9"/>
          <p:cNvGrpSpPr/>
          <p:nvPr/>
        </p:nvGrpSpPr>
        <p:grpSpPr>
          <a:xfrm>
            <a:off x="2406162" y="1816100"/>
            <a:ext cx="2884487" cy="2200276"/>
            <a:chOff x="1373117" y="2447925"/>
            <a:chExt cx="2884824" cy="2200461"/>
          </a:xfrm>
        </p:grpSpPr>
        <p:sp>
          <p:nvSpPr>
            <p:cNvPr id="129" name="Google Shape;129;p9"/>
            <p:cNvSpPr/>
            <p:nvPr/>
          </p:nvSpPr>
          <p:spPr>
            <a:xfrm rot="5400000">
              <a:off x="2815565" y="3206010"/>
              <a:ext cx="2200460" cy="684292"/>
            </a:xfrm>
            <a:prstGeom prst="triangle">
              <a:avLst>
                <a:gd name="adj" fmla="val 50000"/>
              </a:avLst>
            </a:prstGeom>
            <a:solidFill>
              <a:srgbClr val="56A9F3"/>
            </a:solidFill>
            <a:ln>
              <a:noFill/>
            </a:ln>
            <a:effectLst>
              <a:outerShdw blurRad="50800" dist="38100" algn="l" rotWithShape="0">
                <a:srgbClr val="000000">
                  <a:alpha val="40000"/>
                </a:srgbClr>
              </a:outerShdw>
            </a:effectLst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130" name="Google Shape;130;p9"/>
            <p:cNvGrpSpPr/>
            <p:nvPr/>
          </p:nvGrpSpPr>
          <p:grpSpPr>
            <a:xfrm>
              <a:off x="1373117" y="2447925"/>
              <a:ext cx="2200532" cy="2200460"/>
              <a:chOff x="1373117" y="2447925"/>
              <a:chExt cx="2200532" cy="2200460"/>
            </a:xfrm>
          </p:grpSpPr>
          <p:sp>
            <p:nvSpPr>
              <p:cNvPr id="131" name="Google Shape;131;p9"/>
              <p:cNvSpPr/>
              <p:nvPr/>
            </p:nvSpPr>
            <p:spPr>
              <a:xfrm>
                <a:off x="1373117" y="2447925"/>
                <a:ext cx="2200532" cy="2200460"/>
              </a:xfrm>
              <a:prstGeom prst="rect">
                <a:avLst/>
              </a:pr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ctr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grpSp>
            <p:nvGrpSpPr>
              <p:cNvPr id="132" name="Google Shape;132;p9"/>
              <p:cNvGrpSpPr/>
              <p:nvPr/>
            </p:nvGrpSpPr>
            <p:grpSpPr>
              <a:xfrm>
                <a:off x="1452503" y="2906460"/>
                <a:ext cx="2037267" cy="1720804"/>
                <a:chOff x="1452503" y="2906460"/>
                <a:chExt cx="2037267" cy="1720804"/>
              </a:xfrm>
            </p:grpSpPr>
            <p:sp>
              <p:nvSpPr>
                <p:cNvPr id="133" name="Google Shape;133;p9"/>
                <p:cNvSpPr/>
                <p:nvPr/>
              </p:nvSpPr>
              <p:spPr>
                <a:xfrm>
                  <a:off x="1452503" y="3576246"/>
                  <a:ext cx="2037267" cy="1051018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r" rtl="0">
                    <a:lnSpc>
                      <a:spcPct val="89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-RU" sz="1400" b="0" i="0" u="none" strike="noStrike" cap="none">
                      <a:solidFill>
                        <a:srgbClr val="FFFFFF"/>
                      </a:solidFill>
                      <a:latin typeface="Arial"/>
                      <a:ea typeface="Arial"/>
                      <a:cs typeface="Arial"/>
                      <a:sym typeface="Arial"/>
                    </a:rPr>
                    <a:t>ТФОМС направляет в МО проект соглашения на финансирование</a:t>
                  </a:r>
                  <a:endParaRPr/>
                </a:p>
              </p:txBody>
            </p:sp>
            <p:sp>
              <p:nvSpPr>
                <p:cNvPr id="134" name="Google Shape;134;p9"/>
                <p:cNvSpPr/>
                <p:nvPr/>
              </p:nvSpPr>
              <p:spPr>
                <a:xfrm>
                  <a:off x="1610155" y="2906460"/>
                  <a:ext cx="1879500" cy="339000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spcFirstLastPara="1" wrap="square" lIns="91425" tIns="45700" rIns="91425" bIns="45700" anchor="t" anchorCtr="0">
                  <a:spAutoFit/>
                </a:bodyPr>
                <a:lstStyle/>
                <a:p>
                  <a:pPr marL="0" marR="0" lvl="0" indent="0" algn="r" rtl="0">
                    <a:lnSpc>
                      <a:spcPct val="89000"/>
                    </a:lnSpc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rPr lang="ru-RU" sz="1800" b="1">
                      <a:solidFill>
                        <a:srgbClr val="FFFFFF"/>
                      </a:solidFill>
                    </a:rPr>
                    <a:t>2 раб. дня</a:t>
                  </a:r>
                  <a:endParaRPr sz="1800" b="1" i="0" u="none" strike="noStrike" cap="none">
                    <a:solidFill>
                      <a:srgbClr val="FFFFFF"/>
                    </a:solidFill>
                    <a:latin typeface="Arial"/>
                    <a:ea typeface="Arial"/>
                    <a:cs typeface="Arial"/>
                    <a:sym typeface="Arial"/>
                  </a:endParaRPr>
                </a:p>
              </p:txBody>
            </p:sp>
          </p:grpSp>
        </p:grpSp>
      </p:grpSp>
      <p:sp>
        <p:nvSpPr>
          <p:cNvPr id="135" name="Google Shape;135;p9"/>
          <p:cNvSpPr/>
          <p:nvPr/>
        </p:nvSpPr>
        <p:spPr>
          <a:xfrm>
            <a:off x="2485537" y="4434229"/>
            <a:ext cx="2009775" cy="10783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Проекты соглашений направляются не позднее 2 раб. дней с момента утверждения ТПМ МЗ через ГИС ОМС</a:t>
            </a:r>
            <a:endParaRPr/>
          </a:p>
        </p:txBody>
      </p:sp>
      <p:sp>
        <p:nvSpPr>
          <p:cNvPr id="136" name="Google Shape;136;p9"/>
          <p:cNvSpPr/>
          <p:nvPr/>
        </p:nvSpPr>
        <p:spPr>
          <a:xfrm>
            <a:off x="4711767" y="4459515"/>
            <a:ext cx="2009775" cy="20644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МО обязано подписать и вернуть в ТФОМС подписанные со своей стороны соглашения не позднее 3 раб. дней с момента получения проекта.</a:t>
            </a:r>
            <a:endParaRPr/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7" name="Google Shape;137;p9"/>
          <p:cNvSpPr/>
          <p:nvPr/>
        </p:nvSpPr>
        <p:spPr>
          <a:xfrm>
            <a:off x="6921115" y="4448892"/>
            <a:ext cx="2011362" cy="15713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89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1200" b="0" i="0" u="none" strike="noStrike" cap="none">
                <a:solidFill>
                  <a:srgbClr val="191919"/>
                </a:solidFill>
                <a:latin typeface="Arial"/>
                <a:ea typeface="Arial"/>
                <a:cs typeface="Arial"/>
                <a:sym typeface="Arial"/>
              </a:rPr>
              <a:t>В течение 3 раб. дней после получения подписанных со стороны МО соглашений, ТФОМС подписывает их со своей стороны и направляет один экземпляр в МО</a:t>
            </a:r>
            <a:endParaRPr sz="1200" b="0" i="0" u="none" strike="noStrike" cap="none">
              <a:solidFill>
                <a:srgbClr val="19191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8" name="Google Shape;138;p9"/>
          <p:cNvSpPr txBox="1">
            <a:spLocks noGrp="1"/>
          </p:cNvSpPr>
          <p:nvPr>
            <p:ph type="title"/>
          </p:nvPr>
        </p:nvSpPr>
        <p:spPr>
          <a:xfrm>
            <a:off x="522514" y="536575"/>
            <a:ext cx="10597924" cy="7223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А. Заключение соглашений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0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840" cy="7233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Б. Заключение соглашений </a:t>
            </a:r>
            <a:endParaRPr/>
          </a:p>
        </p:txBody>
      </p:sp>
      <p:sp>
        <p:nvSpPr>
          <p:cNvPr id="144" name="Google Shape;144;p10"/>
          <p:cNvSpPr txBox="1"/>
          <p:nvPr/>
        </p:nvSpPr>
        <p:spPr>
          <a:xfrm>
            <a:off x="3724188" y="3105750"/>
            <a:ext cx="4743600" cy="8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/>
              <a:t>3 РАБОЧИХ ДНЯ</a:t>
            </a:r>
            <a:endParaRPr sz="4000" b="1"/>
          </a:p>
        </p:txBody>
      </p:sp>
      <p:sp>
        <p:nvSpPr>
          <p:cNvPr id="145" name="Google Shape;145;p10"/>
          <p:cNvSpPr txBox="1"/>
          <p:nvPr/>
        </p:nvSpPr>
        <p:spPr>
          <a:xfrm>
            <a:off x="200250" y="5093950"/>
            <a:ext cx="11791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для МО на подписание Соглашения в системе ГИС ОМС с момента получения</a:t>
            </a:r>
            <a:endParaRPr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224c3af07a_0_35"/>
          <p:cNvSpPr txBox="1">
            <a:spLocks noGrp="1"/>
          </p:cNvSpPr>
          <p:nvPr>
            <p:ph type="title"/>
          </p:nvPr>
        </p:nvSpPr>
        <p:spPr>
          <a:xfrm>
            <a:off x="1009291" y="536155"/>
            <a:ext cx="10110900" cy="723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A4DA0"/>
              </a:buClr>
              <a:buSzPts val="4400"/>
              <a:buFont typeface="Arial"/>
              <a:buNone/>
            </a:pPr>
            <a:r>
              <a:rPr lang="ru-RU"/>
              <a:t>В. Заключение соглашений </a:t>
            </a:r>
            <a:endParaRPr/>
          </a:p>
        </p:txBody>
      </p:sp>
      <p:sp>
        <p:nvSpPr>
          <p:cNvPr id="151" name="Google Shape;151;g1224c3af07a_0_35"/>
          <p:cNvSpPr txBox="1"/>
          <p:nvPr/>
        </p:nvSpPr>
        <p:spPr>
          <a:xfrm>
            <a:off x="1191588" y="1797450"/>
            <a:ext cx="9808800" cy="326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FF0000"/>
                </a:solidFill>
              </a:rPr>
              <a:t>КАТЕГОРИЧЕСКИ ЗАПРЕЩЕНО</a:t>
            </a:r>
            <a:r>
              <a:rPr lang="ru-RU" sz="4000" b="1"/>
              <a:t> ЗАКЛЮЧАТЬ ДОГОВОРЫ ПО МЕРОПРИЯТИЯМ БЕЗ ПОДПИСАННОГО СОГЛАШЕНИЯ С ТФОМС</a:t>
            </a:r>
            <a:endParaRPr sz="4000" b="1"/>
          </a:p>
        </p:txBody>
      </p:sp>
      <p:sp>
        <p:nvSpPr>
          <p:cNvPr id="152" name="Google Shape;152;g1224c3af07a_0_35"/>
          <p:cNvSpPr txBox="1"/>
          <p:nvPr/>
        </p:nvSpPr>
        <p:spPr>
          <a:xfrm>
            <a:off x="200250" y="5386375"/>
            <a:ext cx="11791500" cy="55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400"/>
              <a:t>это приведет к невозможности </a:t>
            </a:r>
            <a:r>
              <a:rPr lang="ru-RU" sz="2400">
                <a:solidFill>
                  <a:srgbClr val="FF0000"/>
                </a:solidFill>
              </a:rPr>
              <a:t>ФИНАНСИРОВАНИЯ</a:t>
            </a:r>
            <a:endParaRPr sz="24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khaOMS">
  <a:themeElements>
    <a:clrScheme name="Синий">
      <a:dk1>
        <a:srgbClr val="000000"/>
      </a:dk1>
      <a:lt1>
        <a:srgbClr val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628</Words>
  <Application>Microsoft Office PowerPoint</Application>
  <PresentationFormat>Произвольный</PresentationFormat>
  <Paragraphs>127</Paragraphs>
  <Slides>20</Slides>
  <Notes>20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3" baseType="lpstr">
      <vt:lpstr>Arial</vt:lpstr>
      <vt:lpstr>Nunito ExtraLight</vt:lpstr>
      <vt:lpstr>SakhaOMS</vt:lpstr>
      <vt:lpstr>Презентация PowerPoint</vt:lpstr>
      <vt:lpstr>ГИС ОМС</vt:lpstr>
      <vt:lpstr>ГИС ОМС</vt:lpstr>
      <vt:lpstr>ГИС ОМС</vt:lpstr>
      <vt:lpstr>ГИС ОМС</vt:lpstr>
      <vt:lpstr>ГИС ОМС</vt:lpstr>
      <vt:lpstr>А. Заключение соглашений</vt:lpstr>
      <vt:lpstr>Б. Заключение соглашений </vt:lpstr>
      <vt:lpstr>В. Заключение соглашений </vt:lpstr>
      <vt:lpstr>А. Финансирование мероприятий</vt:lpstr>
      <vt:lpstr>Сроки. Финансирование мероприятий</vt:lpstr>
      <vt:lpstr>Сроки. Финансирование мероприятий</vt:lpstr>
      <vt:lpstr>Б. Финансирование мероприятий</vt:lpstr>
      <vt:lpstr>В. Финансирование мероприятий</vt:lpstr>
      <vt:lpstr>Г. Финансирование мероприятий</vt:lpstr>
      <vt:lpstr>Д. Финансирование мероприятий</vt:lpstr>
      <vt:lpstr>Е. Финансирование мероприятий</vt:lpstr>
      <vt:lpstr>Ж. Финансирование мероприятий</vt:lpstr>
      <vt:lpstr>Информация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Василий Охлопков</dc:creator>
  <cp:lastModifiedBy>DyachkovskiyP</cp:lastModifiedBy>
  <cp:revision>1</cp:revision>
  <dcterms:created xsi:type="dcterms:W3CDTF">2020-05-27T03:54:11Z</dcterms:created>
  <dcterms:modified xsi:type="dcterms:W3CDTF">2022-04-28T06:40:26Z</dcterms:modified>
</cp:coreProperties>
</file>